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9" r:id="rId1"/>
  </p:sldMasterIdLst>
  <p:notesMasterIdLst>
    <p:notesMasterId r:id="rId21"/>
  </p:notes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7" r:id="rId9"/>
    <p:sldId id="266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71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9F73-B9C2-4683-95D4-F18D07F0547B}" type="datetimeFigureOut">
              <a:rPr lang="es-ES" smtClean="0"/>
              <a:t>02/09/2024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DE37B-C608-44E1-BA07-B19B1B9049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7564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A3C62-541B-4A66-9F27-1A5BE340954D}" type="datetime1">
              <a:rPr lang="es-ES" smtClean="0"/>
              <a:t>02/09/2024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Alfredo Crespo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3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D7C0-44F8-47B8-83E7-8A91233A1167}" type="datetime1">
              <a:rPr lang="es-ES" smtClean="0"/>
              <a:t>02/09/2024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Alfredo Crespo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6401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940B-6389-46B8-A926-B4D75A23F89A}" type="datetime1">
              <a:rPr lang="es-ES" smtClean="0"/>
              <a:t>02/09/2024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Alfredo Crespo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552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7E89-F486-4235-B80A-644BF1F3392E}" type="datetime1">
              <a:rPr lang="es-ES" smtClean="0"/>
              <a:t>02/09/2024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Alfredo Crespo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1858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949FF-56CC-4D26-B52E-EFDB25A0699C}" type="datetime1">
              <a:rPr lang="es-ES" smtClean="0"/>
              <a:t>02/09/2024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Alfredo Crespo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60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1F92-99B7-45A0-8387-350AF4DABF7B}" type="datetime1">
              <a:rPr lang="es-ES" smtClean="0"/>
              <a:t>02/09/2024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Alfredo Crespo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8679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1DA4-9C51-4833-8F10-803AD65035F0}" type="datetime1">
              <a:rPr lang="es-ES" smtClean="0"/>
              <a:t>02/09/2024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Alfredo Crespo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024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33DA0-12A6-4E66-9AA9-D04DFFF92902}" type="datetime1">
              <a:rPr lang="es-ES" smtClean="0"/>
              <a:t>02/09/2024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Alfredo Crespo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7534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363D4-7C1D-4F09-8D75-5039296578EC}" type="datetime1">
              <a:rPr lang="es-ES" smtClean="0"/>
              <a:t>02/09/2024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"/>
              <a:t>Alfredo Crespo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2497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A29EB83-67F9-4CC5-B6B8-59ED70992D77}" type="datetime1">
              <a:rPr lang="es-ES" smtClean="0"/>
              <a:t>02/09/2024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Alfredo Crespo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4A280E-776E-4FAD-ABB8-8FEE6EE167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3481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0ADE-A238-4930-B58A-8BFA0F1E5423}" type="datetime1">
              <a:rPr lang="es-ES" smtClean="0"/>
              <a:t>02/09/2024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Alfredo Crespo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543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805103A-20B9-4517-8ED0-90BB929C9B9D}" type="datetime1">
              <a:rPr lang="es-ES" smtClean="0"/>
              <a:t>02/09/2024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Alfredo Crespo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4A280E-776E-4FAD-ABB8-8FEE6EE167EF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4D4C634-5278-17BC-DEE6-540D9274A68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127125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ES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– Uso Restringido </a:t>
            </a:r>
          </a:p>
        </p:txBody>
      </p:sp>
    </p:spTree>
    <p:extLst>
      <p:ext uri="{BB962C8B-B14F-4D97-AF65-F5344CB8AC3E}">
        <p14:creationId xmlns:p14="http://schemas.microsoft.com/office/powerpoint/2010/main" val="354280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ecommercetfg-pro.onrender.com/" TargetMode="External"/><Relationship Id="rId5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616AD-B9CD-8D83-9265-6961C42F0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999" y="4473623"/>
            <a:ext cx="10909073" cy="824869"/>
          </a:xfrm>
        </p:spPr>
        <p:txBody>
          <a:bodyPr>
            <a:normAutofit fontScale="90000"/>
          </a:bodyPr>
          <a:lstStyle/>
          <a:p>
            <a:r>
              <a:rPr lang="es-ES_tradnl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Desarrollo de e-Commerce aplicando procesos DevOps</a:t>
            </a:r>
            <a:endParaRPr lang="es-ES" sz="3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A826D0-9133-9F4B-F3E3-800075316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999" y="5418123"/>
            <a:ext cx="10925101" cy="824869"/>
          </a:xfrm>
        </p:spPr>
        <p:txBody>
          <a:bodyPr>
            <a:normAutofit/>
          </a:bodyPr>
          <a:lstStyle/>
          <a:p>
            <a:r>
              <a:rPr lang="es-ES_tradnl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TFG</a:t>
            </a:r>
          </a:p>
          <a:p>
            <a:r>
              <a:rPr lang="es-ES_tradnl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Alfredo Crespo Fernández-Tostado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 descr="Imagen que contiene edificio, ventana, dibujo&#10;&#10;Descripción generada automáticamente">
            <a:extLst>
              <a:ext uri="{FF2B5EF4-FFF2-40B4-BE49-F238E27FC236}">
                <a16:creationId xmlns:a16="http://schemas.microsoft.com/office/drawing/2014/main" id="{8C8C78D0-F0EF-E93A-FC2D-B403074D4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12" y="1119765"/>
            <a:ext cx="3964678" cy="1794016"/>
          </a:xfrm>
          <a:prstGeom prst="rect">
            <a:avLst/>
          </a:prstGeom>
        </p:spPr>
      </p:pic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499AE03-1DD5-D5B1-C134-3270E5AFA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44" b="6692"/>
          <a:stretch/>
        </p:blipFill>
        <p:spPr>
          <a:xfrm>
            <a:off x="6157006" y="1150004"/>
            <a:ext cx="5643736" cy="19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42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D5AEC-EFE7-BB65-50E8-EEFDC887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5077"/>
            <a:ext cx="10058400" cy="682283"/>
          </a:xfrm>
        </p:spPr>
        <p:txBody>
          <a:bodyPr>
            <a:normAutofit/>
          </a:bodyPr>
          <a:lstStyle/>
          <a:p>
            <a:pPr algn="ctr"/>
            <a:r>
              <a:rPr lang="es-ES_tradnl" sz="4000" b="1" dirty="0">
                <a:latin typeface="Arial" panose="020B0604020202020204" pitchFamily="34" charset="0"/>
                <a:cs typeface="Arial" panose="020B0604020202020204" pitchFamily="34" charset="0"/>
              </a:rPr>
              <a:t>Desarrollo del e-Commerce: </a:t>
            </a:r>
            <a:r>
              <a:rPr lang="es-ES_tradnl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es-E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Marcador de contenido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02A8C4-042A-D687-6036-57D255516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1" y="0"/>
            <a:ext cx="1608515" cy="904790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D652D1-7171-C2D9-B62D-D7631865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TFG: </a:t>
            </a:r>
            <a:r>
              <a:rPr lang="es-ES_tradnl" sz="900" dirty="0">
                <a:latin typeface="Arial" panose="020B0604020202020204" pitchFamily="34" charset="0"/>
                <a:cs typeface="Arial" panose="020B0604020202020204" pitchFamily="34" charset="0"/>
              </a:rPr>
              <a:t>Desarrollo de e-Commerce aplicando procesos DevOps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4CB4BA-D2CB-1D39-E5CB-9C8F02CC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10</a:t>
            </a:fld>
            <a:endParaRPr lang="es-ES"/>
          </a:p>
        </p:txBody>
      </p:sp>
      <p:pic>
        <p:nvPicPr>
          <p:cNvPr id="10" name="Imagen 9" descr="Imagen que contiene edificio, ventana, dibujo&#10;&#10;Descripción generada automáticamente">
            <a:extLst>
              <a:ext uri="{FF2B5EF4-FFF2-40B4-BE49-F238E27FC236}">
                <a16:creationId xmlns:a16="http://schemas.microsoft.com/office/drawing/2014/main" id="{A3E327E2-FDA6-B6C0-F93F-233A37FDD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57" y="191532"/>
            <a:ext cx="1256152" cy="56812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B0A153E-F857-7F0F-39E1-ED4A5ACA894C}"/>
              </a:ext>
            </a:extLst>
          </p:cNvPr>
          <p:cNvSpPr txBox="1"/>
          <p:nvPr/>
        </p:nvSpPr>
        <p:spPr>
          <a:xfrm>
            <a:off x="1139217" y="1882580"/>
            <a:ext cx="9974526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</a:rPr>
              <a:t>Tecnologías Utilizadas: </a:t>
            </a:r>
          </a:p>
          <a:p>
            <a:pPr lvl="1"/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s-ES" sz="1900" b="1" dirty="0"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</a:rPr>
              <a:t>									</a:t>
            </a:r>
            <a:r>
              <a:rPr lang="es-ES" sz="1900" b="1" dirty="0">
                <a:latin typeface="Arial" panose="020B0604020202020204" pitchFamily="34" charset="0"/>
                <a:cs typeface="Arial" panose="020B0604020202020204" pitchFamily="34" charset="0"/>
              </a:rPr>
              <a:t>Express.js</a:t>
            </a:r>
          </a:p>
          <a:p>
            <a:pPr lvl="1"/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</a:rPr>
              <a:t>Funcionalidades Clave: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</a:rPr>
              <a:t>Manejo de solicitudes </a:t>
            </a:r>
            <a:r>
              <a:rPr lang="es-ES" sz="1900" b="1" dirty="0">
                <a:latin typeface="Arial" panose="020B0604020202020204" pitchFamily="34" charset="0"/>
                <a:cs typeface="Arial" panose="020B0604020202020204" pitchFamily="34" charset="0"/>
              </a:rPr>
              <a:t>HTTP(GET, POST, PUT, DELETE).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</a:rPr>
              <a:t>Controladores: Encapsulan la lógica de negocio</a:t>
            </a:r>
            <a:r>
              <a:rPr lang="es-ES" sz="1900" dirty="0"/>
              <a:t>.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</a:rPr>
              <a:t>Comunicación con la Base de Datos.</a:t>
            </a:r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2E7CBE9B-A5DC-24BF-AE34-63A7A42C1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06" y="2866882"/>
            <a:ext cx="2407952" cy="1468263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19E1234-C4B8-C849-1B15-46EC059372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866881"/>
            <a:ext cx="3775546" cy="164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58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D5AEC-EFE7-BB65-50E8-EEFDC887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5077"/>
            <a:ext cx="10058400" cy="682283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4000" b="1" dirty="0">
                <a:latin typeface="Arial" panose="020B0604020202020204" pitchFamily="34" charset="0"/>
                <a:cs typeface="Arial" panose="020B0604020202020204" pitchFamily="34" charset="0"/>
              </a:rPr>
              <a:t>Desarrollo del e-Commerce: Otras Integraciones</a:t>
            </a:r>
            <a:endParaRPr lang="es-E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Marcador de contenido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02A8C4-042A-D687-6036-57D255516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1" y="0"/>
            <a:ext cx="1608515" cy="904790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D652D1-7171-C2D9-B62D-D7631865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TFG: </a:t>
            </a:r>
            <a:r>
              <a:rPr lang="es-ES_tradnl" sz="900" dirty="0">
                <a:latin typeface="Arial" panose="020B0604020202020204" pitchFamily="34" charset="0"/>
                <a:cs typeface="Arial" panose="020B0604020202020204" pitchFamily="34" charset="0"/>
              </a:rPr>
              <a:t>Desarrollo de e-Commerce aplicando procesos DevOps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4CB4BA-D2CB-1D39-E5CB-9C8F02CC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11</a:t>
            </a:fld>
            <a:endParaRPr lang="es-ES"/>
          </a:p>
        </p:txBody>
      </p:sp>
      <p:pic>
        <p:nvPicPr>
          <p:cNvPr id="10" name="Imagen 9" descr="Imagen que contiene edificio, ventana, dibujo&#10;&#10;Descripción generada automáticamente">
            <a:extLst>
              <a:ext uri="{FF2B5EF4-FFF2-40B4-BE49-F238E27FC236}">
                <a16:creationId xmlns:a16="http://schemas.microsoft.com/office/drawing/2014/main" id="{A3E327E2-FDA6-B6C0-F93F-233A37FDD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57" y="191532"/>
            <a:ext cx="1256152" cy="56812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B0A153E-F857-7F0F-39E1-ED4A5ACA894C}"/>
              </a:ext>
            </a:extLst>
          </p:cNvPr>
          <p:cNvSpPr txBox="1"/>
          <p:nvPr/>
        </p:nvSpPr>
        <p:spPr>
          <a:xfrm>
            <a:off x="1139217" y="1882580"/>
            <a:ext cx="99745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Integración con PayPal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PayPal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Plataforma que proporciona herramientas para desarrolladores y empresas.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API de PayPal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Permite la integración del sistema de pago en el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@paypal/react-paypal-js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Librería que facilita la integración de PayPal en el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11169C-F263-6260-0CB9-0D6CD3BBB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43" y="3636906"/>
            <a:ext cx="5290262" cy="22646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AEDD631-3F65-CEDB-8137-A1CCD9EE4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348" y="3287730"/>
            <a:ext cx="5239379" cy="302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6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D5AEC-EFE7-BB65-50E8-EEFDC887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5077"/>
            <a:ext cx="10058400" cy="682283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4000" b="1" dirty="0">
                <a:latin typeface="Arial" panose="020B0604020202020204" pitchFamily="34" charset="0"/>
                <a:cs typeface="Arial" panose="020B0604020202020204" pitchFamily="34" charset="0"/>
              </a:rPr>
              <a:t>Desarrollo del e-Commerce: Otras Integraciones</a:t>
            </a:r>
            <a:endParaRPr lang="es-E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Marcador de contenido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02A8C4-042A-D687-6036-57D255516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1" y="0"/>
            <a:ext cx="1608515" cy="904790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D652D1-7171-C2D9-B62D-D7631865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TFG: </a:t>
            </a:r>
            <a:r>
              <a:rPr lang="es-ES_tradnl" sz="900" dirty="0">
                <a:latin typeface="Arial" panose="020B0604020202020204" pitchFamily="34" charset="0"/>
                <a:cs typeface="Arial" panose="020B0604020202020204" pitchFamily="34" charset="0"/>
              </a:rPr>
              <a:t>Desarrollo de e-Commerce aplicando procesos DevOps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4CB4BA-D2CB-1D39-E5CB-9C8F02CC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12</a:t>
            </a:fld>
            <a:endParaRPr lang="es-ES"/>
          </a:p>
        </p:txBody>
      </p:sp>
      <p:pic>
        <p:nvPicPr>
          <p:cNvPr id="10" name="Imagen 9" descr="Imagen que contiene edificio, ventana, dibujo&#10;&#10;Descripción generada automáticamente">
            <a:extLst>
              <a:ext uri="{FF2B5EF4-FFF2-40B4-BE49-F238E27FC236}">
                <a16:creationId xmlns:a16="http://schemas.microsoft.com/office/drawing/2014/main" id="{A3E327E2-FDA6-B6C0-F93F-233A37FDD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57" y="191532"/>
            <a:ext cx="1256152" cy="56812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B0A153E-F857-7F0F-39E1-ED4A5ACA894C}"/>
              </a:ext>
            </a:extLst>
          </p:cNvPr>
          <p:cNvSpPr txBox="1"/>
          <p:nvPr/>
        </p:nvSpPr>
        <p:spPr>
          <a:xfrm>
            <a:off x="584413" y="2269693"/>
            <a:ext cx="43621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Seguridad con JWT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Autenticación Segura: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JWT (JSON Web Tokens)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se utilizará para gestionar sesiones seguras de usuario.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Protección de Rutas: Las rutas sensibles del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estarán protegidas mediante la validación de tokens JWT.</a:t>
            </a:r>
          </a:p>
        </p:txBody>
      </p:sp>
      <p:pic>
        <p:nvPicPr>
          <p:cNvPr id="2050" name="Picture 2" descr="Autenticación de APIs basada en tokens con Spring y JWT">
            <a:extLst>
              <a:ext uri="{FF2B5EF4-FFF2-40B4-BE49-F238E27FC236}">
                <a16:creationId xmlns:a16="http://schemas.microsoft.com/office/drawing/2014/main" id="{5117E07C-714F-88E4-B22E-632BD9AE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580" y="2269693"/>
            <a:ext cx="6794673" cy="353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439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D5AEC-EFE7-BB65-50E8-EEFDC887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5077"/>
            <a:ext cx="10058400" cy="682283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latin typeface="Arial" panose="020B0604020202020204" pitchFamily="34" charset="0"/>
                <a:cs typeface="Arial" panose="020B0604020202020204" pitchFamily="34" charset="0"/>
              </a:rPr>
              <a:t>Aplicación de Procesos DevOps</a:t>
            </a:r>
          </a:p>
        </p:txBody>
      </p:sp>
      <p:pic>
        <p:nvPicPr>
          <p:cNvPr id="8" name="Marcador de contenido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02A8C4-042A-D687-6036-57D255516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1" y="0"/>
            <a:ext cx="1608515" cy="904790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D652D1-7171-C2D9-B62D-D7631865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TFG: </a:t>
            </a:r>
            <a:r>
              <a:rPr lang="es-ES_tradnl" sz="900" dirty="0">
                <a:latin typeface="Arial" panose="020B0604020202020204" pitchFamily="34" charset="0"/>
                <a:cs typeface="Arial" panose="020B0604020202020204" pitchFamily="34" charset="0"/>
              </a:rPr>
              <a:t>Desarrollo de e-Commerce aplicando procesos DevOps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4CB4BA-D2CB-1D39-E5CB-9C8F02CC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13</a:t>
            </a:fld>
            <a:endParaRPr lang="es-ES"/>
          </a:p>
        </p:txBody>
      </p:sp>
      <p:pic>
        <p:nvPicPr>
          <p:cNvPr id="10" name="Imagen 9" descr="Imagen que contiene edificio, ventana, dibujo&#10;&#10;Descripción generada automáticamente">
            <a:extLst>
              <a:ext uri="{FF2B5EF4-FFF2-40B4-BE49-F238E27FC236}">
                <a16:creationId xmlns:a16="http://schemas.microsoft.com/office/drawing/2014/main" id="{A3E327E2-FDA6-B6C0-F93F-233A37FDD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57" y="191532"/>
            <a:ext cx="1256152" cy="56812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B0A153E-F857-7F0F-39E1-ED4A5ACA894C}"/>
              </a:ext>
            </a:extLst>
          </p:cNvPr>
          <p:cNvSpPr txBox="1"/>
          <p:nvPr/>
        </p:nvSpPr>
        <p:spPr>
          <a:xfrm>
            <a:off x="1139217" y="1882580"/>
            <a:ext cx="99745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¿Qué es DevOps?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DevOps: Cultura y prácticas que unifican el desarrollo de software (Dev) y las operaciones de TI (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Ops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Objetivo: Mejorar la eficiencia, la calidad y la velocidad en el ciclo de vida del desarrollo de software.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Herramientas Utilizadas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GitHub.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Render.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Cypress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65063E-6521-EE1F-39C3-7A814D42F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667" y="4850423"/>
            <a:ext cx="3857625" cy="9525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FC1C58F-F064-F30D-DC1E-EEA379062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773" y="4621823"/>
            <a:ext cx="1990725" cy="14097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9C47E91-1D97-064E-94C8-DB1D2D91D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8202" y="4804565"/>
            <a:ext cx="28670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86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D5AEC-EFE7-BB65-50E8-EEFDC887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5077"/>
            <a:ext cx="10058400" cy="68228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b="1" dirty="0">
                <a:latin typeface="Arial" panose="020B0604020202020204" pitchFamily="34" charset="0"/>
                <a:cs typeface="Arial" panose="020B0604020202020204" pitchFamily="34" charset="0"/>
              </a:rPr>
              <a:t>Aplicación de Procesos DevOps: Implementación Práctica</a:t>
            </a:r>
          </a:p>
        </p:txBody>
      </p:sp>
      <p:pic>
        <p:nvPicPr>
          <p:cNvPr id="8" name="Marcador de contenido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02A8C4-042A-D687-6036-57D255516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1" y="0"/>
            <a:ext cx="1608515" cy="904790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D652D1-7171-C2D9-B62D-D7631865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TFG: </a:t>
            </a:r>
            <a:r>
              <a:rPr lang="es-ES_tradnl" sz="900" dirty="0">
                <a:latin typeface="Arial" panose="020B0604020202020204" pitchFamily="34" charset="0"/>
                <a:cs typeface="Arial" panose="020B0604020202020204" pitchFamily="34" charset="0"/>
              </a:rPr>
              <a:t>Desarrollo de e-Commerce aplicando procesos DevOps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4CB4BA-D2CB-1D39-E5CB-9C8F02CC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14</a:t>
            </a:fld>
            <a:endParaRPr lang="es-ES"/>
          </a:p>
        </p:txBody>
      </p:sp>
      <p:pic>
        <p:nvPicPr>
          <p:cNvPr id="10" name="Imagen 9" descr="Imagen que contiene edificio, ventana, dibujo&#10;&#10;Descripción generada automáticamente">
            <a:extLst>
              <a:ext uri="{FF2B5EF4-FFF2-40B4-BE49-F238E27FC236}">
                <a16:creationId xmlns:a16="http://schemas.microsoft.com/office/drawing/2014/main" id="{A3E327E2-FDA6-B6C0-F93F-233A37FDD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57" y="191532"/>
            <a:ext cx="1256152" cy="56812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B0A153E-F857-7F0F-39E1-ED4A5ACA894C}"/>
              </a:ext>
            </a:extLst>
          </p:cNvPr>
          <p:cNvSpPr txBox="1"/>
          <p:nvPr/>
        </p:nvSpPr>
        <p:spPr>
          <a:xfrm>
            <a:off x="1139217" y="1882580"/>
            <a:ext cx="9974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GitFlow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 en GitHub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Rama principal, desarrollo y ramas de características para un control de versiones ordenado.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DC76E98-F09D-5F6A-58CE-8CE375511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952" y="2589083"/>
            <a:ext cx="5250095" cy="364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25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D5AEC-EFE7-BB65-50E8-EEFDC887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5077"/>
            <a:ext cx="10058400" cy="68228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b="1" dirty="0">
                <a:latin typeface="Arial" panose="020B0604020202020204" pitchFamily="34" charset="0"/>
                <a:cs typeface="Arial" panose="020B0604020202020204" pitchFamily="34" charset="0"/>
              </a:rPr>
              <a:t>Aplicación de Procesos DevOps: Implementación Práctica</a:t>
            </a:r>
          </a:p>
        </p:txBody>
      </p:sp>
      <p:pic>
        <p:nvPicPr>
          <p:cNvPr id="8" name="Marcador de contenido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02A8C4-042A-D687-6036-57D255516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1" y="0"/>
            <a:ext cx="1608515" cy="904790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D652D1-7171-C2D9-B62D-D7631865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TFG: </a:t>
            </a:r>
            <a:r>
              <a:rPr lang="es-ES_tradnl" sz="900" dirty="0">
                <a:latin typeface="Arial" panose="020B0604020202020204" pitchFamily="34" charset="0"/>
                <a:cs typeface="Arial" panose="020B0604020202020204" pitchFamily="34" charset="0"/>
              </a:rPr>
              <a:t>Desarrollo de e-Commerce aplicando procesos DevOps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4CB4BA-D2CB-1D39-E5CB-9C8F02CC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15</a:t>
            </a:fld>
            <a:endParaRPr lang="es-ES"/>
          </a:p>
        </p:txBody>
      </p:sp>
      <p:pic>
        <p:nvPicPr>
          <p:cNvPr id="10" name="Imagen 9" descr="Imagen que contiene edificio, ventana, dibujo&#10;&#10;Descripción generada automáticamente">
            <a:extLst>
              <a:ext uri="{FF2B5EF4-FFF2-40B4-BE49-F238E27FC236}">
                <a16:creationId xmlns:a16="http://schemas.microsoft.com/office/drawing/2014/main" id="{A3E327E2-FDA6-B6C0-F93F-233A37FDD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57" y="191532"/>
            <a:ext cx="1256152" cy="56812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B0A153E-F857-7F0F-39E1-ED4A5ACA894C}"/>
              </a:ext>
            </a:extLst>
          </p:cNvPr>
          <p:cNvSpPr txBox="1"/>
          <p:nvPr/>
        </p:nvSpPr>
        <p:spPr>
          <a:xfrm>
            <a:off x="-578386" y="2985131"/>
            <a:ext cx="99745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	Desarrollo de CI/CD: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Archivos YAML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F720916-2046-1ADF-0AF8-4493407D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797" y="1934490"/>
            <a:ext cx="8776784" cy="414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75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D5AEC-EFE7-BB65-50E8-EEFDC887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5077"/>
            <a:ext cx="10058400" cy="68228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b="1" dirty="0">
                <a:latin typeface="Arial" panose="020B0604020202020204" pitchFamily="34" charset="0"/>
                <a:cs typeface="Arial" panose="020B0604020202020204" pitchFamily="34" charset="0"/>
              </a:rPr>
              <a:t>Aplicación de Procesos DevOps: Implementación Práctica</a:t>
            </a:r>
          </a:p>
        </p:txBody>
      </p:sp>
      <p:pic>
        <p:nvPicPr>
          <p:cNvPr id="8" name="Marcador de contenido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02A8C4-042A-D687-6036-57D255516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1" y="0"/>
            <a:ext cx="1608515" cy="904790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D652D1-7171-C2D9-B62D-D7631865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TFG: </a:t>
            </a:r>
            <a:r>
              <a:rPr lang="es-ES_tradnl" sz="900" dirty="0">
                <a:latin typeface="Arial" panose="020B0604020202020204" pitchFamily="34" charset="0"/>
                <a:cs typeface="Arial" panose="020B0604020202020204" pitchFamily="34" charset="0"/>
              </a:rPr>
              <a:t>Desarrollo de e-Commerce aplicando procesos DevOps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4CB4BA-D2CB-1D39-E5CB-9C8F02CC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16</a:t>
            </a:fld>
            <a:endParaRPr lang="es-ES"/>
          </a:p>
        </p:txBody>
      </p:sp>
      <p:pic>
        <p:nvPicPr>
          <p:cNvPr id="10" name="Imagen 9" descr="Imagen que contiene edificio, ventana, dibujo&#10;&#10;Descripción generada automáticamente">
            <a:extLst>
              <a:ext uri="{FF2B5EF4-FFF2-40B4-BE49-F238E27FC236}">
                <a16:creationId xmlns:a16="http://schemas.microsoft.com/office/drawing/2014/main" id="{A3E327E2-FDA6-B6C0-F93F-233A37FDD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57" y="191532"/>
            <a:ext cx="1256152" cy="56812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AFCADED-9BD0-177A-53AA-E0E976C61F88}"/>
              </a:ext>
            </a:extLst>
          </p:cNvPr>
          <p:cNvSpPr txBox="1"/>
          <p:nvPr/>
        </p:nvSpPr>
        <p:spPr>
          <a:xfrm>
            <a:off x="1109448" y="1885070"/>
            <a:ext cx="10058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Configuración del CI/CD: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Entornos: Integración (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) y Producción (pro).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Activación del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 la rama master.</a:t>
            </a:r>
            <a:endParaRPr lang="es-ES_trad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n 11" descr="Diagrama, Esquemático&#10;&#10;Descripción generada automáticamente">
            <a:extLst>
              <a:ext uri="{FF2B5EF4-FFF2-40B4-BE49-F238E27FC236}">
                <a16:creationId xmlns:a16="http://schemas.microsoft.com/office/drawing/2014/main" id="{217F3AAC-3A2C-1D2D-1800-943135B61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3" y="2808400"/>
            <a:ext cx="7402981" cy="347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99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D5AEC-EFE7-BB65-50E8-EEFDC887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5077"/>
            <a:ext cx="10058400" cy="682283"/>
          </a:xfrm>
        </p:spPr>
        <p:txBody>
          <a:bodyPr>
            <a:normAutofit/>
          </a:bodyPr>
          <a:lstStyle/>
          <a:p>
            <a:pPr algn="ctr"/>
            <a:r>
              <a:rPr lang="es-ES_tradnl" sz="4000" b="1" dirty="0">
                <a:latin typeface="Arial" panose="020B0604020202020204" pitchFamily="34" charset="0"/>
                <a:cs typeface="Arial" panose="020B0604020202020204" pitchFamily="34" charset="0"/>
              </a:rPr>
              <a:t> Resultados del e-Commerce</a:t>
            </a:r>
            <a:endParaRPr lang="es-E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Marcador de contenido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02A8C4-042A-D687-6036-57D255516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1" y="0"/>
            <a:ext cx="1608515" cy="904790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D652D1-7171-C2D9-B62D-D7631865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TFG: </a:t>
            </a:r>
            <a:r>
              <a:rPr lang="es-ES_tradnl" sz="900" dirty="0">
                <a:latin typeface="Arial" panose="020B0604020202020204" pitchFamily="34" charset="0"/>
                <a:cs typeface="Arial" panose="020B0604020202020204" pitchFamily="34" charset="0"/>
              </a:rPr>
              <a:t>Desarrollo de e-Commerce aplicando procesos DevOps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4CB4BA-D2CB-1D39-E5CB-9C8F02CC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17</a:t>
            </a:fld>
            <a:endParaRPr lang="es-ES"/>
          </a:p>
        </p:txBody>
      </p:sp>
      <p:pic>
        <p:nvPicPr>
          <p:cNvPr id="10" name="Imagen 9" descr="Imagen que contiene edificio, ventana, dibujo&#10;&#10;Descripción generada automáticamente">
            <a:extLst>
              <a:ext uri="{FF2B5EF4-FFF2-40B4-BE49-F238E27FC236}">
                <a16:creationId xmlns:a16="http://schemas.microsoft.com/office/drawing/2014/main" id="{A3E327E2-FDA6-B6C0-F93F-233A37FDD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57" y="191532"/>
            <a:ext cx="1256152" cy="56812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B0A153E-F857-7F0F-39E1-ED4A5ACA894C}"/>
              </a:ext>
            </a:extLst>
          </p:cNvPr>
          <p:cNvSpPr txBox="1"/>
          <p:nvPr/>
        </p:nvSpPr>
        <p:spPr>
          <a:xfrm>
            <a:off x="1139217" y="1882580"/>
            <a:ext cx="997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err="1">
                <a:hlinkClick r:id="rId6"/>
              </a:rPr>
              <a:t>laManchaCommerce</a:t>
            </a:r>
            <a:r>
              <a:rPr lang="es-ES" dirty="0">
                <a:hlinkClick r:id="rId6"/>
              </a:rPr>
              <a:t> (ecommercetfg-pro.onrender.com)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2024-09-02_01h58_02">
            <a:hlinkClick r:id="" action="ppaction://media"/>
            <a:extLst>
              <a:ext uri="{FF2B5EF4-FFF2-40B4-BE49-F238E27FC236}">
                <a16:creationId xmlns:a16="http://schemas.microsoft.com/office/drawing/2014/main" id="{A5F5E0BA-AF9C-9A88-C208-A54E8FDDD3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13706" y="2251912"/>
            <a:ext cx="7664766" cy="410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4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D5AEC-EFE7-BB65-50E8-EEFDC887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5077"/>
            <a:ext cx="10058400" cy="682283"/>
          </a:xfrm>
        </p:spPr>
        <p:txBody>
          <a:bodyPr>
            <a:normAutofit/>
          </a:bodyPr>
          <a:lstStyle/>
          <a:p>
            <a:pPr algn="ctr"/>
            <a:r>
              <a:rPr lang="es-ES_tradnl" sz="4000" b="1" dirty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  <a:endParaRPr lang="es-E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Marcador de contenido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02A8C4-042A-D687-6036-57D255516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1" y="0"/>
            <a:ext cx="1608515" cy="904790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D652D1-7171-C2D9-B62D-D7631865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TFG: </a:t>
            </a:r>
            <a:r>
              <a:rPr lang="es-ES_tradnl" sz="900" dirty="0">
                <a:latin typeface="Arial" panose="020B0604020202020204" pitchFamily="34" charset="0"/>
                <a:cs typeface="Arial" panose="020B0604020202020204" pitchFamily="34" charset="0"/>
              </a:rPr>
              <a:t>Desarrollo de e-Commerce aplicando procesos DevOps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4CB4BA-D2CB-1D39-E5CB-9C8F02CC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18</a:t>
            </a:fld>
            <a:endParaRPr lang="es-ES"/>
          </a:p>
        </p:txBody>
      </p:sp>
      <p:pic>
        <p:nvPicPr>
          <p:cNvPr id="10" name="Imagen 9" descr="Imagen que contiene edificio, ventana, dibujo&#10;&#10;Descripción generada automáticamente">
            <a:extLst>
              <a:ext uri="{FF2B5EF4-FFF2-40B4-BE49-F238E27FC236}">
                <a16:creationId xmlns:a16="http://schemas.microsoft.com/office/drawing/2014/main" id="{A3E327E2-FDA6-B6C0-F93F-233A37FDD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57" y="191532"/>
            <a:ext cx="1256152" cy="56812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AFCADED-9BD0-177A-53AA-E0E976C61F88}"/>
              </a:ext>
            </a:extLst>
          </p:cNvPr>
          <p:cNvSpPr txBox="1"/>
          <p:nvPr/>
        </p:nvSpPr>
        <p:spPr>
          <a:xfrm>
            <a:off x="1097280" y="2032781"/>
            <a:ext cx="1005839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Desarrollo Transformador con el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MERN.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Implementación de CI/CD.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Compromiso con la Innovación.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Futuro Prometedor.</a:t>
            </a:r>
          </a:p>
          <a:p>
            <a:pPr lvl="1"/>
            <a:endParaRPr lang="es-ES_trad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72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96A85219-9ED7-A254-49BF-B32DBE2D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TFG: </a:t>
            </a:r>
            <a:r>
              <a:rPr lang="es-ES_tradnl" sz="900" dirty="0">
                <a:latin typeface="Arial" panose="020B0604020202020204" pitchFamily="34" charset="0"/>
                <a:cs typeface="Arial" panose="020B0604020202020204" pitchFamily="34" charset="0"/>
              </a:rPr>
              <a:t>Desarrollo de e-Commerce aplicando procesos DevOps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1311085-9683-DF93-07AC-24171A12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19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EACF8D-FFA0-8935-4337-765E99F00257}"/>
              </a:ext>
            </a:extLst>
          </p:cNvPr>
          <p:cNvSpPr txBox="1"/>
          <p:nvPr/>
        </p:nvSpPr>
        <p:spPr>
          <a:xfrm>
            <a:off x="2396800" y="2475912"/>
            <a:ext cx="8932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latin typeface="Arial" panose="020B0604020202020204" pitchFamily="34" charset="0"/>
                <a:cs typeface="Arial" panose="020B0604020202020204" pitchFamily="34" charset="0"/>
              </a:rPr>
              <a:t>¡Gracias por su Atención!</a:t>
            </a:r>
          </a:p>
        </p:txBody>
      </p:sp>
      <p:pic>
        <p:nvPicPr>
          <p:cNvPr id="5" name="Marcador de contenido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D3551F5-5686-7750-FF88-4876D0906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1" y="0"/>
            <a:ext cx="1608515" cy="904790"/>
          </a:xfrm>
          <a:prstGeom prst="rect">
            <a:avLst/>
          </a:prstGeom>
        </p:spPr>
      </p:pic>
      <p:pic>
        <p:nvPicPr>
          <p:cNvPr id="6" name="Imagen 5" descr="Imagen que contiene edificio, ventana, dibujo&#10;&#10;Descripción generada automáticamente">
            <a:extLst>
              <a:ext uri="{FF2B5EF4-FFF2-40B4-BE49-F238E27FC236}">
                <a16:creationId xmlns:a16="http://schemas.microsoft.com/office/drawing/2014/main" id="{90AB7535-1FB1-9E70-09E5-3D334C5BF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57" y="191532"/>
            <a:ext cx="1256152" cy="56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51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D5AEC-EFE7-BB65-50E8-EEFDC887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5077"/>
            <a:ext cx="10058400" cy="682283"/>
          </a:xfrm>
        </p:spPr>
        <p:txBody>
          <a:bodyPr>
            <a:normAutofit/>
          </a:bodyPr>
          <a:lstStyle/>
          <a:p>
            <a:pPr algn="ctr"/>
            <a:r>
              <a:rPr lang="es-ES_tradnl" sz="4000" b="1" dirty="0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endParaRPr lang="es-E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Marcador de contenido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02A8C4-042A-D687-6036-57D255516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1" y="0"/>
            <a:ext cx="1608515" cy="904790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D652D1-7171-C2D9-B62D-D7631865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TFG: </a:t>
            </a:r>
            <a:r>
              <a:rPr lang="es-ES_tradnl" sz="900" dirty="0">
                <a:latin typeface="Arial" panose="020B0604020202020204" pitchFamily="34" charset="0"/>
                <a:cs typeface="Arial" panose="020B0604020202020204" pitchFamily="34" charset="0"/>
              </a:rPr>
              <a:t>Desarrollo de e-Commerce aplicando procesos DevOps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4CB4BA-D2CB-1D39-E5CB-9C8F02CC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2</a:t>
            </a:fld>
            <a:endParaRPr lang="es-ES"/>
          </a:p>
        </p:txBody>
      </p:sp>
      <p:pic>
        <p:nvPicPr>
          <p:cNvPr id="10" name="Imagen 9" descr="Imagen que contiene edificio, ventana, dibujo&#10;&#10;Descripción generada automáticamente">
            <a:extLst>
              <a:ext uri="{FF2B5EF4-FFF2-40B4-BE49-F238E27FC236}">
                <a16:creationId xmlns:a16="http://schemas.microsoft.com/office/drawing/2014/main" id="{A3E327E2-FDA6-B6C0-F93F-233A37FDD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57" y="191532"/>
            <a:ext cx="1256152" cy="56812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B0A153E-F857-7F0F-39E1-ED4A5ACA894C}"/>
              </a:ext>
            </a:extLst>
          </p:cNvPr>
          <p:cNvSpPr txBox="1"/>
          <p:nvPr/>
        </p:nvSpPr>
        <p:spPr>
          <a:xfrm>
            <a:off x="1139217" y="1882580"/>
            <a:ext cx="99745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Diseñar la arquitectura del e-Commerce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Desarrollar el e-Commerce utilizando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Aplicar procesos DevOps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Evaluar la efectividad del e-Commerce</a:t>
            </a:r>
            <a:endParaRPr lang="es-ES_trad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2765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D5AEC-EFE7-BB65-50E8-EEFDC887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5077"/>
            <a:ext cx="10058400" cy="682283"/>
          </a:xfrm>
        </p:spPr>
        <p:txBody>
          <a:bodyPr>
            <a:normAutofit/>
          </a:bodyPr>
          <a:lstStyle/>
          <a:p>
            <a:pPr algn="ctr"/>
            <a:r>
              <a:rPr lang="es-ES_tradnl" sz="4000" b="1" dirty="0">
                <a:latin typeface="Arial" panose="020B0604020202020204" pitchFamily="34" charset="0"/>
                <a:cs typeface="Arial" panose="020B0604020202020204" pitchFamily="34" charset="0"/>
              </a:rPr>
              <a:t>Arquitectura de la aplicación</a:t>
            </a:r>
            <a:endParaRPr lang="es-E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Marcador de contenido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02A8C4-042A-D687-6036-57D255516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1" y="0"/>
            <a:ext cx="1608515" cy="904790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D652D1-7171-C2D9-B62D-D7631865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TFG: </a:t>
            </a:r>
            <a:r>
              <a:rPr lang="es-ES_tradnl" sz="900" dirty="0">
                <a:latin typeface="Arial" panose="020B0604020202020204" pitchFamily="34" charset="0"/>
                <a:cs typeface="Arial" panose="020B0604020202020204" pitchFamily="34" charset="0"/>
              </a:rPr>
              <a:t>Desarrollo de e-Commerce aplicando procesos DevOps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4CB4BA-D2CB-1D39-E5CB-9C8F02CC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3</a:t>
            </a:fld>
            <a:endParaRPr lang="es-ES"/>
          </a:p>
        </p:txBody>
      </p:sp>
      <p:pic>
        <p:nvPicPr>
          <p:cNvPr id="10" name="Imagen 9" descr="Imagen que contiene edificio, ventana, dibujo&#10;&#10;Descripción generada automáticamente">
            <a:extLst>
              <a:ext uri="{FF2B5EF4-FFF2-40B4-BE49-F238E27FC236}">
                <a16:creationId xmlns:a16="http://schemas.microsoft.com/office/drawing/2014/main" id="{A3E327E2-FDA6-B6C0-F93F-233A37FDD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57" y="191532"/>
            <a:ext cx="1256152" cy="56812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B0A153E-F857-7F0F-39E1-ED4A5ACA894C}"/>
              </a:ext>
            </a:extLst>
          </p:cNvPr>
          <p:cNvSpPr txBox="1"/>
          <p:nvPr/>
        </p:nvSpPr>
        <p:spPr>
          <a:xfrm>
            <a:off x="1139217" y="1882580"/>
            <a:ext cx="9974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83EE2D7-1E17-D9E3-7290-FD813440A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62" y="1737360"/>
            <a:ext cx="6641046" cy="44886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455A15B-E373-DCB5-1A78-83B49028093B}"/>
              </a:ext>
            </a:extLst>
          </p:cNvPr>
          <p:cNvSpPr txBox="1"/>
          <p:nvPr/>
        </p:nvSpPr>
        <p:spPr>
          <a:xfrm>
            <a:off x="7361365" y="2805596"/>
            <a:ext cx="33903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es-ES_tradnl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es-ES_tradnl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 b="1" dirty="0">
                <a:latin typeface="Arial" panose="020B0604020202020204" pitchFamily="34" charset="0"/>
                <a:cs typeface="Arial" panose="020B0604020202020204" pitchFamily="34" charset="0"/>
              </a:rPr>
              <a:t>Base de Datos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092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D5AEC-EFE7-BB65-50E8-EEFDC887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5077"/>
            <a:ext cx="10058400" cy="682283"/>
          </a:xfrm>
        </p:spPr>
        <p:txBody>
          <a:bodyPr>
            <a:normAutofit/>
          </a:bodyPr>
          <a:lstStyle/>
          <a:p>
            <a:pPr algn="ctr"/>
            <a:r>
              <a:rPr lang="es-ES_tradnl" sz="4000" b="1" dirty="0">
                <a:latin typeface="Arial" panose="020B0604020202020204" pitchFamily="34" charset="0"/>
                <a:cs typeface="Arial" panose="020B0604020202020204" pitchFamily="34" charset="0"/>
              </a:rPr>
              <a:t>MERN </a:t>
            </a:r>
            <a:r>
              <a:rPr lang="es-ES_tradnl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es-E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Marcador de contenido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02A8C4-042A-D687-6036-57D255516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1" y="0"/>
            <a:ext cx="1608515" cy="904790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D652D1-7171-C2D9-B62D-D7631865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TFG: </a:t>
            </a:r>
            <a:r>
              <a:rPr lang="es-ES_tradnl" sz="900" dirty="0">
                <a:latin typeface="Arial" panose="020B0604020202020204" pitchFamily="34" charset="0"/>
                <a:cs typeface="Arial" panose="020B0604020202020204" pitchFamily="34" charset="0"/>
              </a:rPr>
              <a:t>Desarrollo de e-Commerce aplicando procesos DevOps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4CB4BA-D2CB-1D39-E5CB-9C8F02CC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4</a:t>
            </a:fld>
            <a:endParaRPr lang="es-ES"/>
          </a:p>
        </p:txBody>
      </p:sp>
      <p:pic>
        <p:nvPicPr>
          <p:cNvPr id="10" name="Imagen 9" descr="Imagen que contiene edificio, ventana, dibujo&#10;&#10;Descripción generada automáticamente">
            <a:extLst>
              <a:ext uri="{FF2B5EF4-FFF2-40B4-BE49-F238E27FC236}">
                <a16:creationId xmlns:a16="http://schemas.microsoft.com/office/drawing/2014/main" id="{A3E327E2-FDA6-B6C0-F93F-233A37FDD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57" y="191532"/>
            <a:ext cx="1256152" cy="56812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B0A153E-F857-7F0F-39E1-ED4A5ACA894C}"/>
              </a:ext>
            </a:extLst>
          </p:cNvPr>
          <p:cNvSpPr txBox="1"/>
          <p:nvPr/>
        </p:nvSpPr>
        <p:spPr>
          <a:xfrm>
            <a:off x="1139217" y="1882580"/>
            <a:ext cx="9974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455A15B-E373-DCB5-1A78-83B49028093B}"/>
              </a:ext>
            </a:extLst>
          </p:cNvPr>
          <p:cNvSpPr txBox="1"/>
          <p:nvPr/>
        </p:nvSpPr>
        <p:spPr>
          <a:xfrm>
            <a:off x="7166156" y="2466517"/>
            <a:ext cx="33903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 b="1" dirty="0"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 b="1" dirty="0">
                <a:latin typeface="Arial" panose="020B0604020202020204" pitchFamily="34" charset="0"/>
                <a:cs typeface="Arial" panose="020B0604020202020204" pitchFamily="34" charset="0"/>
              </a:rPr>
              <a:t>Express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endParaRPr lang="es-ES_tradnl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DFCD7FD-8FA9-2166-F92E-574638193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676" y="1737360"/>
            <a:ext cx="4822804" cy="237616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30340E8-B778-3130-74E5-3B0622E31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817" y="3775092"/>
            <a:ext cx="2320735" cy="22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4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D5AEC-EFE7-BB65-50E8-EEFDC887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5077"/>
            <a:ext cx="10058400" cy="682283"/>
          </a:xfrm>
        </p:spPr>
        <p:txBody>
          <a:bodyPr>
            <a:normAutofit/>
          </a:bodyPr>
          <a:lstStyle/>
          <a:p>
            <a:pPr algn="ctr"/>
            <a:r>
              <a:rPr lang="es-ES_tradnl" sz="4000" b="1" dirty="0">
                <a:latin typeface="Arial" panose="020B0604020202020204" pitchFamily="34" charset="0"/>
                <a:cs typeface="Arial" panose="020B0604020202020204" pitchFamily="34" charset="0"/>
              </a:rPr>
              <a:t>Desarrollo del e-Commerce: </a:t>
            </a:r>
            <a:r>
              <a:rPr lang="es-ES_tradnl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es-E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Marcador de contenido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02A8C4-042A-D687-6036-57D255516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1" y="0"/>
            <a:ext cx="1608515" cy="904790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D652D1-7171-C2D9-B62D-D7631865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TFG: </a:t>
            </a:r>
            <a:r>
              <a:rPr lang="es-ES_tradnl" sz="900" dirty="0">
                <a:latin typeface="Arial" panose="020B0604020202020204" pitchFamily="34" charset="0"/>
                <a:cs typeface="Arial" panose="020B0604020202020204" pitchFamily="34" charset="0"/>
              </a:rPr>
              <a:t>Desarrollo de e-Commerce aplicando procesos DevOps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4CB4BA-D2CB-1D39-E5CB-9C8F02CC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5</a:t>
            </a:fld>
            <a:endParaRPr lang="es-ES"/>
          </a:p>
        </p:txBody>
      </p:sp>
      <p:pic>
        <p:nvPicPr>
          <p:cNvPr id="10" name="Imagen 9" descr="Imagen que contiene edificio, ventana, dibujo&#10;&#10;Descripción generada automáticamente">
            <a:extLst>
              <a:ext uri="{FF2B5EF4-FFF2-40B4-BE49-F238E27FC236}">
                <a16:creationId xmlns:a16="http://schemas.microsoft.com/office/drawing/2014/main" id="{A3E327E2-FDA6-B6C0-F93F-233A37FDD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57" y="191532"/>
            <a:ext cx="1256152" cy="56812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B0A153E-F857-7F0F-39E1-ED4A5ACA894C}"/>
              </a:ext>
            </a:extLst>
          </p:cNvPr>
          <p:cNvSpPr txBox="1"/>
          <p:nvPr/>
        </p:nvSpPr>
        <p:spPr>
          <a:xfrm>
            <a:off x="1139217" y="1882580"/>
            <a:ext cx="99745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Lenguajes Utilizados:</a:t>
            </a:r>
          </a:p>
          <a:p>
            <a:pPr lvl="1"/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    JavaScript                          HTML                          CSS</a:t>
            </a:r>
          </a:p>
          <a:p>
            <a:endParaRPr lang="es-ES_tradnl" dirty="0"/>
          </a:p>
          <a:p>
            <a:endParaRPr lang="es-ES" dirty="0"/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7904C0CB-798A-5BAF-BDA3-0E51FC0AD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719" y="3629769"/>
            <a:ext cx="1704466" cy="24006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14268A2-E9F1-A0BD-8313-58B66C38B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741" y="3695654"/>
            <a:ext cx="2249750" cy="224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S Logo">
            <a:extLst>
              <a:ext uri="{FF2B5EF4-FFF2-40B4-BE49-F238E27FC236}">
                <a16:creationId xmlns:a16="http://schemas.microsoft.com/office/drawing/2014/main" id="{8FA7E9EC-B59B-9596-9850-8BE754D63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75" y="3629769"/>
            <a:ext cx="3695887" cy="231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27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D5AEC-EFE7-BB65-50E8-EEFDC887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5077"/>
            <a:ext cx="10058400" cy="682283"/>
          </a:xfrm>
        </p:spPr>
        <p:txBody>
          <a:bodyPr>
            <a:normAutofit/>
          </a:bodyPr>
          <a:lstStyle/>
          <a:p>
            <a:pPr algn="ctr"/>
            <a:r>
              <a:rPr lang="es-ES_tradnl" sz="4000" b="1" dirty="0">
                <a:latin typeface="Arial" panose="020B0604020202020204" pitchFamily="34" charset="0"/>
                <a:cs typeface="Arial" panose="020B0604020202020204" pitchFamily="34" charset="0"/>
              </a:rPr>
              <a:t>Desarrollo del e-Commerce: </a:t>
            </a:r>
            <a:r>
              <a:rPr lang="es-ES_tradnl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es-E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Marcador de contenido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02A8C4-042A-D687-6036-57D255516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1" y="0"/>
            <a:ext cx="1608515" cy="904790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D652D1-7171-C2D9-B62D-D7631865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TFG: </a:t>
            </a:r>
            <a:r>
              <a:rPr lang="es-ES_tradnl" sz="900" dirty="0">
                <a:latin typeface="Arial" panose="020B0604020202020204" pitchFamily="34" charset="0"/>
                <a:cs typeface="Arial" panose="020B0604020202020204" pitchFamily="34" charset="0"/>
              </a:rPr>
              <a:t>Desarrollo de e-Commerce aplicando procesos DevOps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4CB4BA-D2CB-1D39-E5CB-9C8F02CC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6</a:t>
            </a:fld>
            <a:endParaRPr lang="es-ES"/>
          </a:p>
        </p:txBody>
      </p:sp>
      <p:pic>
        <p:nvPicPr>
          <p:cNvPr id="10" name="Imagen 9" descr="Imagen que contiene edificio, ventana, dibujo&#10;&#10;Descripción generada automáticamente">
            <a:extLst>
              <a:ext uri="{FF2B5EF4-FFF2-40B4-BE49-F238E27FC236}">
                <a16:creationId xmlns:a16="http://schemas.microsoft.com/office/drawing/2014/main" id="{A3E327E2-FDA6-B6C0-F93F-233A37FDD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57" y="191532"/>
            <a:ext cx="1256152" cy="56812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B0A153E-F857-7F0F-39E1-ED4A5ACA894C}"/>
              </a:ext>
            </a:extLst>
          </p:cNvPr>
          <p:cNvSpPr txBox="1"/>
          <p:nvPr/>
        </p:nvSpPr>
        <p:spPr>
          <a:xfrm>
            <a:off x="1170719" y="2056925"/>
            <a:ext cx="9974526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1900" b="1" dirty="0">
                <a:latin typeface="Arial" panose="020B0604020202020204" pitchFamily="34" charset="0"/>
                <a:cs typeface="Arial" panose="020B0604020202020204" pitchFamily="34" charset="0"/>
              </a:rPr>
              <a:t>Componentes en </a:t>
            </a:r>
            <a:r>
              <a:rPr lang="es-ES_tradnl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endParaRPr lang="es-ES_tradnl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</a:rPr>
              <a:t>Partes autónomas y reutilizables de la interfaz de usuario.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</a:rPr>
              <a:t>Tipos de Componentes: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900" dirty="0">
                <a:latin typeface="Arial" panose="020B0604020202020204" pitchFamily="34" charset="0"/>
                <a:cs typeface="Arial" panose="020B0604020202020204" pitchFamily="34" charset="0"/>
              </a:rPr>
              <a:t>Componentes de </a:t>
            </a:r>
            <a:r>
              <a:rPr lang="pt-BR" sz="1900" dirty="0" err="1">
                <a:latin typeface="Arial" panose="020B0604020202020204" pitchFamily="34" charset="0"/>
                <a:cs typeface="Arial" panose="020B0604020202020204" pitchFamily="34" charset="0"/>
              </a:rPr>
              <a:t>Terceros</a:t>
            </a:r>
            <a:r>
              <a:rPr lang="pt-BR" sz="1900" dirty="0">
                <a:latin typeface="Arial" panose="020B0604020202020204" pitchFamily="34" charset="0"/>
                <a:cs typeface="Arial" panose="020B0604020202020204" pitchFamily="34" charset="0"/>
              </a:rPr>
              <a:t>: Biblioteca “</a:t>
            </a:r>
            <a:r>
              <a:rPr lang="pt-BR" sz="1900" i="1" dirty="0" err="1">
                <a:latin typeface="Arial" panose="020B0604020202020204" pitchFamily="34" charset="0"/>
                <a:cs typeface="Arial" panose="020B0604020202020204" pitchFamily="34" charset="0"/>
              </a:rPr>
              <a:t>react-bootstrap</a:t>
            </a:r>
            <a:r>
              <a:rPr lang="pt-BR" sz="1900" dirty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</a:rPr>
              <a:t>Componentes Propios: Desarrollados específicamente para la aplicación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2A56182-6469-42A2-1DB7-427168F4F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255" y="4267336"/>
            <a:ext cx="7770000" cy="68228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D0499E1-1EAA-A06A-3ACE-D7640EBE0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710" y="1737360"/>
            <a:ext cx="1729546" cy="415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95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D5AEC-EFE7-BB65-50E8-EEFDC887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5077"/>
            <a:ext cx="10058400" cy="682283"/>
          </a:xfrm>
        </p:spPr>
        <p:txBody>
          <a:bodyPr>
            <a:normAutofit/>
          </a:bodyPr>
          <a:lstStyle/>
          <a:p>
            <a:pPr algn="ctr"/>
            <a:r>
              <a:rPr lang="es-ES_tradnl" sz="4000" b="1" dirty="0">
                <a:latin typeface="Arial" panose="020B0604020202020204" pitchFamily="34" charset="0"/>
                <a:cs typeface="Arial" panose="020B0604020202020204" pitchFamily="34" charset="0"/>
              </a:rPr>
              <a:t>Desarrollo del e-Commerce: </a:t>
            </a:r>
            <a:r>
              <a:rPr lang="es-ES_tradnl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es-E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Marcador de contenido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02A8C4-042A-D687-6036-57D255516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1" y="0"/>
            <a:ext cx="1608515" cy="904790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D652D1-7171-C2D9-B62D-D7631865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TFG: </a:t>
            </a:r>
            <a:r>
              <a:rPr lang="es-ES_tradnl" sz="900" dirty="0">
                <a:latin typeface="Arial" panose="020B0604020202020204" pitchFamily="34" charset="0"/>
                <a:cs typeface="Arial" panose="020B0604020202020204" pitchFamily="34" charset="0"/>
              </a:rPr>
              <a:t>Desarrollo de e-Commerce aplicando procesos DevOps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4CB4BA-D2CB-1D39-E5CB-9C8F02CC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7</a:t>
            </a:fld>
            <a:endParaRPr lang="es-ES"/>
          </a:p>
        </p:txBody>
      </p:sp>
      <p:pic>
        <p:nvPicPr>
          <p:cNvPr id="10" name="Imagen 9" descr="Imagen que contiene edificio, ventana, dibujo&#10;&#10;Descripción generada automáticamente">
            <a:extLst>
              <a:ext uri="{FF2B5EF4-FFF2-40B4-BE49-F238E27FC236}">
                <a16:creationId xmlns:a16="http://schemas.microsoft.com/office/drawing/2014/main" id="{A3E327E2-FDA6-B6C0-F93F-233A37FDD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57" y="191532"/>
            <a:ext cx="1256152" cy="56812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B0A153E-F857-7F0F-39E1-ED4A5ACA894C}"/>
              </a:ext>
            </a:extLst>
          </p:cNvPr>
          <p:cNvSpPr txBox="1"/>
          <p:nvPr/>
        </p:nvSpPr>
        <p:spPr>
          <a:xfrm>
            <a:off x="656131" y="2040258"/>
            <a:ext cx="99745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Estructura del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Componente Principal: </a:t>
            </a:r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Secciones: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_tradnl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10D7D4-9BAA-4696-332E-53A4A5A79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319" y="1805051"/>
            <a:ext cx="5597361" cy="415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75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D5AEC-EFE7-BB65-50E8-EEFDC887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5077"/>
            <a:ext cx="10058400" cy="682283"/>
          </a:xfrm>
        </p:spPr>
        <p:txBody>
          <a:bodyPr>
            <a:normAutofit/>
          </a:bodyPr>
          <a:lstStyle/>
          <a:p>
            <a:pPr algn="ctr"/>
            <a:r>
              <a:rPr lang="es-ES_tradnl" sz="4000" b="1" dirty="0">
                <a:latin typeface="Arial" panose="020B0604020202020204" pitchFamily="34" charset="0"/>
                <a:cs typeface="Arial" panose="020B0604020202020204" pitchFamily="34" charset="0"/>
              </a:rPr>
              <a:t>Desarrollo del e-Commerce: </a:t>
            </a:r>
            <a:r>
              <a:rPr lang="es-ES_tradnl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es-E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Marcador de contenido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02A8C4-042A-D687-6036-57D255516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1" y="0"/>
            <a:ext cx="1608515" cy="904790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D652D1-7171-C2D9-B62D-D7631865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TFG: </a:t>
            </a:r>
            <a:r>
              <a:rPr lang="es-ES_tradnl" sz="900" dirty="0">
                <a:latin typeface="Arial" panose="020B0604020202020204" pitchFamily="34" charset="0"/>
                <a:cs typeface="Arial" panose="020B0604020202020204" pitchFamily="34" charset="0"/>
              </a:rPr>
              <a:t>Desarrollo de e-Commerce aplicando procesos DevOps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4CB4BA-D2CB-1D39-E5CB-9C8F02CC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8</a:t>
            </a:fld>
            <a:endParaRPr lang="es-ES"/>
          </a:p>
        </p:txBody>
      </p:sp>
      <p:pic>
        <p:nvPicPr>
          <p:cNvPr id="10" name="Imagen 9" descr="Imagen que contiene edificio, ventana, dibujo&#10;&#10;Descripción generada automáticamente">
            <a:extLst>
              <a:ext uri="{FF2B5EF4-FFF2-40B4-BE49-F238E27FC236}">
                <a16:creationId xmlns:a16="http://schemas.microsoft.com/office/drawing/2014/main" id="{A3E327E2-FDA6-B6C0-F93F-233A37FDD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57" y="191532"/>
            <a:ext cx="1256152" cy="56812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B0A153E-F857-7F0F-39E1-ED4A5ACA894C}"/>
              </a:ext>
            </a:extLst>
          </p:cNvPr>
          <p:cNvSpPr txBox="1"/>
          <p:nvPr/>
        </p:nvSpPr>
        <p:spPr>
          <a:xfrm>
            <a:off x="1139217" y="1882580"/>
            <a:ext cx="99745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Screens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Section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Renderiza diferentes pantallas según la URL.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Screens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Disponibles: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HomeScreen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SigninScreen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SignupScreen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ProductScreen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CartScreen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						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OrderScreen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PaymentMethodScreen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ShippingAddressScreen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ProfileScreen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PlaceOrderScreen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066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D5AEC-EFE7-BB65-50E8-EEFDC887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5077"/>
            <a:ext cx="10058400" cy="682283"/>
          </a:xfrm>
        </p:spPr>
        <p:txBody>
          <a:bodyPr>
            <a:normAutofit/>
          </a:bodyPr>
          <a:lstStyle/>
          <a:p>
            <a:pPr algn="ctr"/>
            <a:r>
              <a:rPr lang="es-ES_tradnl" sz="4000" b="1" dirty="0">
                <a:latin typeface="Arial" panose="020B0604020202020204" pitchFamily="34" charset="0"/>
                <a:cs typeface="Arial" panose="020B0604020202020204" pitchFamily="34" charset="0"/>
              </a:rPr>
              <a:t>Desarrollo del e-Commerce: </a:t>
            </a:r>
            <a:r>
              <a:rPr lang="es-ES_tradnl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es-E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Marcador de contenido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02A8C4-042A-D687-6036-57D255516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1" y="0"/>
            <a:ext cx="1608515" cy="904790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D652D1-7171-C2D9-B62D-D7631865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TFG: </a:t>
            </a:r>
            <a:r>
              <a:rPr lang="es-ES_tradnl" sz="900" dirty="0">
                <a:latin typeface="Arial" panose="020B0604020202020204" pitchFamily="34" charset="0"/>
                <a:cs typeface="Arial" panose="020B0604020202020204" pitchFamily="34" charset="0"/>
              </a:rPr>
              <a:t>Desarrollo de e-Commerce aplicando procesos DevOps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4CB4BA-D2CB-1D39-E5CB-9C8F02CC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A280E-776E-4FAD-ABB8-8FEE6EE167EF}" type="slidenum">
              <a:rPr lang="es-ES" smtClean="0"/>
              <a:t>9</a:t>
            </a:fld>
            <a:endParaRPr lang="es-ES"/>
          </a:p>
        </p:txBody>
      </p:sp>
      <p:pic>
        <p:nvPicPr>
          <p:cNvPr id="10" name="Imagen 9" descr="Imagen que contiene edificio, ventana, dibujo&#10;&#10;Descripción generada automáticamente">
            <a:extLst>
              <a:ext uri="{FF2B5EF4-FFF2-40B4-BE49-F238E27FC236}">
                <a16:creationId xmlns:a16="http://schemas.microsoft.com/office/drawing/2014/main" id="{A3E327E2-FDA6-B6C0-F93F-233A37FDD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57" y="191532"/>
            <a:ext cx="1256152" cy="5681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5C2AB3-8DA8-DD9A-B6EB-7E29291F7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55" y="2117189"/>
            <a:ext cx="5986859" cy="300345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43E1CF7-FF6D-A42E-487B-C8238499E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166" y="1819820"/>
            <a:ext cx="4953774" cy="367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137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1117</TotalTime>
  <Words>669</Words>
  <Application>Microsoft Office PowerPoint</Application>
  <PresentationFormat>Panorámica</PresentationFormat>
  <Paragraphs>163</Paragraphs>
  <Slides>19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Aptos</vt:lpstr>
      <vt:lpstr>Arial</vt:lpstr>
      <vt:lpstr>Calibri</vt:lpstr>
      <vt:lpstr>Calibri Light</vt:lpstr>
      <vt:lpstr>Tahoma</vt:lpstr>
      <vt:lpstr>Times New Roman</vt:lpstr>
      <vt:lpstr>Wingdings</vt:lpstr>
      <vt:lpstr>Retrospección</vt:lpstr>
      <vt:lpstr>Desarrollo de e-Commerce aplicando procesos DevOps</vt:lpstr>
      <vt:lpstr>Objetivos</vt:lpstr>
      <vt:lpstr>Arquitectura de la aplicación</vt:lpstr>
      <vt:lpstr>MERN Stack</vt:lpstr>
      <vt:lpstr>Desarrollo del e-Commerce: Frontend</vt:lpstr>
      <vt:lpstr>Desarrollo del e-Commerce: Frontend</vt:lpstr>
      <vt:lpstr>Desarrollo del e-Commerce: Frontend</vt:lpstr>
      <vt:lpstr>Desarrollo del e-Commerce: Frontend</vt:lpstr>
      <vt:lpstr>Desarrollo del e-Commerce: Frontend</vt:lpstr>
      <vt:lpstr>Desarrollo del e-Commerce: Backend</vt:lpstr>
      <vt:lpstr>Desarrollo del e-Commerce: Otras Integraciones</vt:lpstr>
      <vt:lpstr>Desarrollo del e-Commerce: Otras Integraciones</vt:lpstr>
      <vt:lpstr>Aplicación de Procesos DevOps</vt:lpstr>
      <vt:lpstr>Aplicación de Procesos DevOps: Implementación Práctica</vt:lpstr>
      <vt:lpstr>Aplicación de Procesos DevOps: Implementación Práctica</vt:lpstr>
      <vt:lpstr>Aplicación de Procesos DevOps: Implementación Práctica</vt:lpstr>
      <vt:lpstr> Resultados del e-Commerce</vt:lpstr>
      <vt:lpstr>Conclusiones</vt:lpstr>
      <vt:lpstr>Presentación de PowerPoint</vt:lpstr>
    </vt:vector>
  </TitlesOfParts>
  <Company>Sopra 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CRESPO FERNANDEZ-TOSTADO Alfredo</dc:creator>
  <cp:lastModifiedBy>CRESPO FERNANDEZ-TOSTADO Alfredo</cp:lastModifiedBy>
  <cp:revision>7</cp:revision>
  <dcterms:created xsi:type="dcterms:W3CDTF">2024-08-29T22:28:18Z</dcterms:created>
  <dcterms:modified xsi:type="dcterms:W3CDTF">2024-09-02T00:14:57Z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526602-58c8-494f-8a3d-4d906671215d_Enabled">
    <vt:lpwstr>true</vt:lpwstr>
  </property>
  <property fmtid="{D5CDD505-2E9C-101B-9397-08002B2CF9AE}" pid="3" name="MSIP_Label_fd526602-58c8-494f-8a3d-4d906671215d_SetDate">
    <vt:lpwstr>2024-08-30T01:59:54Z</vt:lpwstr>
  </property>
  <property fmtid="{D5CDD505-2E9C-101B-9397-08002B2CF9AE}" pid="4" name="MSIP_Label_fd526602-58c8-494f-8a3d-4d906671215d_Method">
    <vt:lpwstr>Standard</vt:lpwstr>
  </property>
  <property fmtid="{D5CDD505-2E9C-101B-9397-08002B2CF9AE}" pid="5" name="MSIP_Label_fd526602-58c8-494f-8a3d-4d906671215d_Name">
    <vt:lpwstr>ES Uso Restringido</vt:lpwstr>
  </property>
  <property fmtid="{D5CDD505-2E9C-101B-9397-08002B2CF9AE}" pid="6" name="MSIP_Label_fd526602-58c8-494f-8a3d-4d906671215d_SiteId">
    <vt:lpwstr>8b87af7d-8647-4dc7-8df4-5f69a2011bb5</vt:lpwstr>
  </property>
  <property fmtid="{D5CDD505-2E9C-101B-9397-08002B2CF9AE}" pid="7" name="MSIP_Label_fd526602-58c8-494f-8a3d-4d906671215d_ActionId">
    <vt:lpwstr>16865f4f-9599-4d99-8231-30de753de18d</vt:lpwstr>
  </property>
  <property fmtid="{D5CDD505-2E9C-101B-9397-08002B2CF9AE}" pid="8" name="MSIP_Label_fd526602-58c8-494f-8a3d-4d906671215d_ContentBits">
    <vt:lpwstr>3</vt:lpwstr>
  </property>
  <property fmtid="{D5CDD505-2E9C-101B-9397-08002B2CF9AE}" pid="9" name="ClassificationContentMarkingFooterLocations">
    <vt:lpwstr>Retrospección:11</vt:lpwstr>
  </property>
  <property fmtid="{D5CDD505-2E9C-101B-9397-08002B2CF9AE}" pid="10" name="ClassificationContentMarkingFooterText">
    <vt:lpwstr>C2 – Uso Restringido </vt:lpwstr>
  </property>
</Properties>
</file>